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7" r:id="rId1"/>
  </p:sldMasterIdLst>
  <p:sldIdLst>
    <p:sldId id="256" r:id="rId2"/>
    <p:sldId id="257" r:id="rId3"/>
    <p:sldId id="258" r:id="rId4"/>
    <p:sldId id="259" r:id="rId5"/>
    <p:sldId id="260" r:id="rId6"/>
    <p:sldId id="261" r:id="rId7"/>
    <p:sldId id="262" r:id="rId8"/>
    <p:sldId id="263"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196557497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325346542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841814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195946498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8511530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316555861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341164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1569758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245606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59B870-6274-4CB2-B46F-66B2EF00A622}"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2783330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59B870-6274-4CB2-B46F-66B2EF00A622}"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613804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59B870-6274-4CB2-B46F-66B2EF00A622}" type="datetimeFigureOut">
              <a:rPr lang="en-US" smtClean="0"/>
              <a:t>6/25/2019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225118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59B870-6274-4CB2-B46F-66B2EF00A622}" type="datetimeFigureOut">
              <a:rPr lang="en-US" smtClean="0"/>
              <a:t>6/25/2019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120030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59B870-6274-4CB2-B46F-66B2EF00A622}" type="datetimeFigureOut">
              <a:rPr lang="en-US" smtClean="0"/>
              <a:t>6/25/2019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224783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59B870-6274-4CB2-B46F-66B2EF00A622}"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139616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59B870-6274-4CB2-B46F-66B2EF00A622}"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8F41E-F0CE-45AB-8F68-B45A9838E2AB}" type="slidenum">
              <a:rPr lang="en-US" smtClean="0"/>
              <a:t>‹#›</a:t>
            </a:fld>
            <a:endParaRPr lang="en-US"/>
          </a:p>
        </p:txBody>
      </p:sp>
    </p:spTree>
    <p:extLst>
      <p:ext uri="{BB962C8B-B14F-4D97-AF65-F5344CB8AC3E}">
        <p14:creationId xmlns:p14="http://schemas.microsoft.com/office/powerpoint/2010/main" val="20200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159B870-6274-4CB2-B46F-66B2EF00A622}" type="datetimeFigureOut">
              <a:rPr lang="en-US" smtClean="0"/>
              <a:t>6/25/2019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448F41E-F0CE-45AB-8F68-B45A9838E2AB}" type="slidenum">
              <a:rPr lang="en-US" smtClean="0"/>
              <a:t>‹#›</a:t>
            </a:fld>
            <a:endParaRPr lang="en-US"/>
          </a:p>
        </p:txBody>
      </p:sp>
    </p:spTree>
    <p:extLst>
      <p:ext uri="{BB962C8B-B14F-4D97-AF65-F5344CB8AC3E}">
        <p14:creationId xmlns:p14="http://schemas.microsoft.com/office/powerpoint/2010/main" val="4287898941"/>
      </p:ext>
    </p:extLst>
  </p:cSld>
  <p:clrMap bg1="dk1" tx1="lt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Data Science Project</a:t>
            </a:r>
            <a:endParaRPr lang="en-US" dirty="0"/>
          </a:p>
        </p:txBody>
      </p:sp>
      <p:sp>
        <p:nvSpPr>
          <p:cNvPr id="15" name="Text Placeholder 14"/>
          <p:cNvSpPr>
            <a:spLocks noGrp="1"/>
          </p:cNvSpPr>
          <p:nvPr>
            <p:ph type="body" idx="1"/>
          </p:nvPr>
        </p:nvSpPr>
        <p:spPr/>
        <p:txBody>
          <a:bodyPr/>
          <a:lstStyle/>
          <a:p>
            <a:r>
              <a:rPr lang="en-US" dirty="0" smtClean="0"/>
              <a:t>By - Satendra Kumar</a:t>
            </a:r>
            <a:endParaRPr lang="en-US" dirty="0"/>
          </a:p>
        </p:txBody>
      </p:sp>
      <p:sp>
        <p:nvSpPr>
          <p:cNvPr id="16" name="Footer Placeholder 15"/>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51690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Fixed acidity distribution</a:t>
            </a:r>
            <a:endParaRPr lang="en-US" u="sng" dirty="0"/>
          </a:p>
        </p:txBody>
      </p:sp>
      <p:sp>
        <p:nvSpPr>
          <p:cNvPr id="3" name="Content Placeholder 2"/>
          <p:cNvSpPr>
            <a:spLocks noGrp="1"/>
          </p:cNvSpPr>
          <p:nvPr>
            <p:ph sz="half" idx="1"/>
          </p:nvPr>
        </p:nvSpPr>
        <p:spPr/>
        <p:txBody>
          <a:bodyPr/>
          <a:lstStyle/>
          <a:p>
            <a:r>
              <a:rPr lang="en-IN" dirty="0" smtClean="0"/>
              <a:t>The </a:t>
            </a:r>
            <a:r>
              <a:rPr lang="en-IN" dirty="0"/>
              <a:t>histogram a little right-skewed distributed with some outliers located at right side. The most frequent values are between 7-8. IQR is 2.1.</a:t>
            </a:r>
            <a:endParaRPr lang="en-US" dirty="0"/>
          </a:p>
          <a:p>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180" t="42934" r="54497" b="17591"/>
          <a:stretch/>
        </p:blipFill>
        <p:spPr bwMode="auto">
          <a:xfrm>
            <a:off x="5089352" y="2160589"/>
            <a:ext cx="4184650" cy="28732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571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Volatile acidity distribution</a:t>
            </a:r>
          </a:p>
        </p:txBody>
      </p:sp>
      <p:sp>
        <p:nvSpPr>
          <p:cNvPr id="3" name="Content Placeholder 2"/>
          <p:cNvSpPr>
            <a:spLocks noGrp="1"/>
          </p:cNvSpPr>
          <p:nvPr>
            <p:ph sz="half" idx="1"/>
          </p:nvPr>
        </p:nvSpPr>
        <p:spPr/>
        <p:txBody>
          <a:bodyPr/>
          <a:lstStyle/>
          <a:p>
            <a:r>
              <a:rPr lang="en-IN" dirty="0"/>
              <a:t>The histogram is right-skewed distributed with some outliers located at right side. The most frequent values are between 0.4-0.6.</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2349" t="36277" r="54914" b="23019"/>
          <a:stretch/>
        </p:blipFill>
        <p:spPr bwMode="auto">
          <a:xfrm>
            <a:off x="5089352" y="2160589"/>
            <a:ext cx="4184650" cy="29252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52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citric acid distribution</a:t>
            </a:r>
          </a:p>
        </p:txBody>
      </p:sp>
      <p:sp>
        <p:nvSpPr>
          <p:cNvPr id="3" name="Content Placeholder 2"/>
          <p:cNvSpPr>
            <a:spLocks noGrp="1"/>
          </p:cNvSpPr>
          <p:nvPr>
            <p:ph sz="half" idx="1"/>
          </p:nvPr>
        </p:nvSpPr>
        <p:spPr/>
        <p:txBody>
          <a:bodyPr/>
          <a:lstStyle/>
          <a:p>
            <a:r>
              <a:rPr lang="en-IN" dirty="0"/>
              <a:t>“</a:t>
            </a:r>
            <a:r>
              <a:rPr lang="en-IN" dirty="0" smtClean="0"/>
              <a:t>citric acid</a:t>
            </a:r>
            <a:r>
              <a:rPr lang="en-IN" dirty="0"/>
              <a:t>” is right-skewed distributed with some outliers located at very right side. The most frequent values 0. It’s also interesting a lot of wine have </a:t>
            </a:r>
            <a:r>
              <a:rPr lang="en-IN" dirty="0" smtClean="0"/>
              <a:t>citric acid </a:t>
            </a:r>
            <a:r>
              <a:rPr lang="en-IN" dirty="0"/>
              <a:t>= 0.</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737" t="42941" r="54635" b="16357"/>
          <a:stretch/>
        </p:blipFill>
        <p:spPr bwMode="auto">
          <a:xfrm>
            <a:off x="5158835" y="2160589"/>
            <a:ext cx="4115167" cy="2977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495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Residual </a:t>
            </a:r>
            <a:r>
              <a:rPr lang="en-US" u="sng" dirty="0"/>
              <a:t>sugar distribution</a:t>
            </a:r>
          </a:p>
        </p:txBody>
      </p:sp>
      <p:sp>
        <p:nvSpPr>
          <p:cNvPr id="3" name="Content Placeholder 2"/>
          <p:cNvSpPr>
            <a:spLocks noGrp="1"/>
          </p:cNvSpPr>
          <p:nvPr>
            <p:ph sz="half" idx="1"/>
          </p:nvPr>
        </p:nvSpPr>
        <p:spPr/>
        <p:txBody>
          <a:bodyPr/>
          <a:lstStyle/>
          <a:p>
            <a:r>
              <a:rPr lang="en-IN" dirty="0"/>
              <a:t>“</a:t>
            </a:r>
            <a:r>
              <a:rPr lang="en-IN" dirty="0" smtClean="0"/>
              <a:t>residual sugar</a:t>
            </a:r>
            <a:r>
              <a:rPr lang="en-IN" dirty="0"/>
              <a:t>” is right-skewed distributed with a lot of outliers located at right side and a little bit at left side. The most frequent values are between 1.9-2.4. However, the maximum is locate too far away from 3rd quantile.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4152" t="39730" r="54913" b="20058"/>
          <a:stretch/>
        </p:blipFill>
        <p:spPr bwMode="auto">
          <a:xfrm>
            <a:off x="5249003" y="2160589"/>
            <a:ext cx="4024999" cy="29415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053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Chlorides </a:t>
            </a:r>
            <a:r>
              <a:rPr lang="en-US" u="sng" dirty="0"/>
              <a:t>distribution</a:t>
            </a:r>
          </a:p>
        </p:txBody>
      </p:sp>
      <p:sp>
        <p:nvSpPr>
          <p:cNvPr id="3" name="Content Placeholder 2"/>
          <p:cNvSpPr>
            <a:spLocks noGrp="1"/>
          </p:cNvSpPr>
          <p:nvPr>
            <p:ph sz="half" idx="1"/>
          </p:nvPr>
        </p:nvSpPr>
        <p:spPr/>
        <p:txBody>
          <a:bodyPr/>
          <a:lstStyle/>
          <a:p>
            <a:r>
              <a:rPr lang="en-IN" dirty="0"/>
              <a:t>“chlorides” is right-skewed distributed with a lot of outliers located at right side. The most frequent values are between 0.062-0.112.</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873" t="36519" r="55052" b="23266"/>
          <a:stretch/>
        </p:blipFill>
        <p:spPr bwMode="auto">
          <a:xfrm>
            <a:off x="5093007" y="2160589"/>
            <a:ext cx="4043215" cy="29418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677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Free </a:t>
            </a:r>
            <a:r>
              <a:rPr lang="en-US" u="sng" dirty="0"/>
              <a:t>sulfur dioxide distribution</a:t>
            </a:r>
          </a:p>
        </p:txBody>
      </p:sp>
      <p:sp>
        <p:nvSpPr>
          <p:cNvPr id="3" name="Content Placeholder 2"/>
          <p:cNvSpPr>
            <a:spLocks noGrp="1"/>
          </p:cNvSpPr>
          <p:nvPr>
            <p:ph sz="half" idx="1"/>
          </p:nvPr>
        </p:nvSpPr>
        <p:spPr/>
        <p:txBody>
          <a:bodyPr/>
          <a:lstStyle/>
          <a:p>
            <a:r>
              <a:rPr lang="en-IN" dirty="0"/>
              <a:t>“</a:t>
            </a:r>
            <a:r>
              <a:rPr lang="en-IN" dirty="0" smtClean="0"/>
              <a:t>free </a:t>
            </a:r>
            <a:r>
              <a:rPr lang="en-IN" dirty="0" err="1" smtClean="0"/>
              <a:t>sulfur</a:t>
            </a:r>
            <a:r>
              <a:rPr lang="en-IN" dirty="0" smtClean="0"/>
              <a:t> dioxide</a:t>
            </a:r>
            <a:r>
              <a:rPr lang="en-IN" dirty="0"/>
              <a:t>” is right-skewed distributed with a lot of outliers located at right side. The most frequent values are between 5-15.</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467" t="43707" r="54913" b="16307"/>
          <a:stretch/>
        </p:blipFill>
        <p:spPr bwMode="auto">
          <a:xfrm>
            <a:off x="5128904" y="2160589"/>
            <a:ext cx="4114126" cy="2925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078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a:t>
            </a:r>
            <a:r>
              <a:rPr lang="en-US" dirty="0"/>
              <a:t>sulfur dioxide distribution</a:t>
            </a:r>
          </a:p>
        </p:txBody>
      </p:sp>
      <p:sp>
        <p:nvSpPr>
          <p:cNvPr id="3" name="Content Placeholder 2"/>
          <p:cNvSpPr>
            <a:spLocks noGrp="1"/>
          </p:cNvSpPr>
          <p:nvPr>
            <p:ph sz="half" idx="1"/>
          </p:nvPr>
        </p:nvSpPr>
        <p:spPr/>
        <p:txBody>
          <a:bodyPr/>
          <a:lstStyle/>
          <a:p>
            <a:r>
              <a:rPr lang="en-IN" dirty="0"/>
              <a:t>“</a:t>
            </a:r>
            <a:r>
              <a:rPr lang="en-IN" dirty="0" smtClean="0"/>
              <a:t>total </a:t>
            </a:r>
            <a:r>
              <a:rPr lang="en-IN" dirty="0" err="1" smtClean="0"/>
              <a:t>sulfur</a:t>
            </a:r>
            <a:r>
              <a:rPr lang="en-IN" dirty="0" smtClean="0"/>
              <a:t> dioxide</a:t>
            </a:r>
            <a:r>
              <a:rPr lang="en-IN" dirty="0"/>
              <a:t>” is right-skewed distributed with some outliers located at right side. The most frequent values are between 10-45.</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2625" t="37259" r="54497" b="23266"/>
          <a:stretch/>
        </p:blipFill>
        <p:spPr bwMode="auto">
          <a:xfrm>
            <a:off x="5089352" y="2160589"/>
            <a:ext cx="4184650" cy="28247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22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Density </a:t>
            </a:r>
            <a:r>
              <a:rPr lang="en-US" u="sng" dirty="0"/>
              <a:t>distribution</a:t>
            </a:r>
          </a:p>
        </p:txBody>
      </p:sp>
      <p:sp>
        <p:nvSpPr>
          <p:cNvPr id="3" name="Content Placeholder 2"/>
          <p:cNvSpPr>
            <a:spLocks noGrp="1"/>
          </p:cNvSpPr>
          <p:nvPr>
            <p:ph sz="half" idx="1"/>
          </p:nvPr>
        </p:nvSpPr>
        <p:spPr/>
        <p:txBody>
          <a:bodyPr/>
          <a:lstStyle/>
          <a:p>
            <a:r>
              <a:rPr lang="en-IN" dirty="0"/>
              <a:t>“density” is approximately symmetric, and it’s surprising the difference among different wines, though they might test significantly different, are not that big.</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182" t="54537" r="54357" b="5502"/>
          <a:stretch/>
        </p:blipFill>
        <p:spPr bwMode="auto">
          <a:xfrm>
            <a:off x="5089352" y="2160589"/>
            <a:ext cx="4184650" cy="28963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240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 distribution</a:t>
            </a:r>
          </a:p>
        </p:txBody>
      </p:sp>
      <p:sp>
        <p:nvSpPr>
          <p:cNvPr id="3" name="Content Placeholder 2"/>
          <p:cNvSpPr>
            <a:spLocks noGrp="1"/>
          </p:cNvSpPr>
          <p:nvPr>
            <p:ph sz="half" idx="1"/>
          </p:nvPr>
        </p:nvSpPr>
        <p:spPr/>
        <p:txBody>
          <a:bodyPr/>
          <a:lstStyle/>
          <a:p>
            <a:r>
              <a:rPr lang="en-IN" dirty="0"/>
              <a:t>“pH” is almost symmetric. The most frequent value is between 3.24 and 3.44. It’s not a big difference.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4152" t="45898" r="54774" b="14630"/>
          <a:stretch/>
        </p:blipFill>
        <p:spPr bwMode="auto">
          <a:xfrm>
            <a:off x="5093072" y="2160589"/>
            <a:ext cx="4043085" cy="2887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885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Sulphates</a:t>
            </a:r>
            <a:r>
              <a:rPr lang="en-US" u="sng" dirty="0" smtClean="0"/>
              <a:t> </a:t>
            </a:r>
            <a:r>
              <a:rPr lang="en-US" u="sng" dirty="0"/>
              <a:t>distribution</a:t>
            </a:r>
          </a:p>
        </p:txBody>
      </p:sp>
      <p:sp>
        <p:nvSpPr>
          <p:cNvPr id="3" name="Content Placeholder 2"/>
          <p:cNvSpPr>
            <a:spLocks noGrp="1"/>
          </p:cNvSpPr>
          <p:nvPr>
            <p:ph sz="half" idx="1"/>
          </p:nvPr>
        </p:nvSpPr>
        <p:spPr/>
        <p:txBody>
          <a:bodyPr/>
          <a:lstStyle/>
          <a:p>
            <a:r>
              <a:rPr lang="en-IN"/>
              <a:t>“sulphates” is a little bit right-skewed distributed with some outliers located at right side. The most frequent values are between 0.5-0.7.</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4013" t="40470" r="54913" b="20305"/>
          <a:stretch/>
        </p:blipFill>
        <p:spPr bwMode="auto">
          <a:xfrm>
            <a:off x="5230917" y="2160589"/>
            <a:ext cx="4043085" cy="28693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473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Personal Information</a:t>
            </a:r>
            <a:endParaRPr lang="en-US" u="sng" dirty="0"/>
          </a:p>
        </p:txBody>
      </p:sp>
      <p:sp>
        <p:nvSpPr>
          <p:cNvPr id="3" name="Content Placeholder 2"/>
          <p:cNvSpPr>
            <a:spLocks noGrp="1"/>
          </p:cNvSpPr>
          <p:nvPr>
            <p:ph idx="1"/>
          </p:nvPr>
        </p:nvSpPr>
        <p:spPr/>
        <p:txBody>
          <a:bodyPr/>
          <a:lstStyle/>
          <a:p>
            <a:r>
              <a:rPr lang="en-US" dirty="0" smtClean="0"/>
              <a:t>Name: Satendra Kumar</a:t>
            </a:r>
          </a:p>
          <a:p>
            <a:r>
              <a:rPr lang="en-US" dirty="0" smtClean="0"/>
              <a:t>Occupation: Software Engineer(Full Stack Developer)</a:t>
            </a:r>
          </a:p>
          <a:p>
            <a:r>
              <a:rPr lang="en-US" dirty="0" smtClean="0"/>
              <a:t>Experience: 3 Years</a:t>
            </a:r>
          </a:p>
          <a:p>
            <a:r>
              <a:rPr lang="en-US" dirty="0" smtClean="0"/>
              <a:t>Current Company: Tech Mahindra</a:t>
            </a:r>
          </a:p>
          <a:p>
            <a:r>
              <a:rPr lang="en-US" dirty="0" smtClean="0"/>
              <a:t>Contact No: +91-8285336172</a:t>
            </a:r>
          </a:p>
          <a:p>
            <a:r>
              <a:rPr lang="en-US" dirty="0" smtClean="0"/>
              <a:t>E-mail Id: satendrathakur772@gmail.com</a:t>
            </a:r>
          </a:p>
          <a:p>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158797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Alcohol </a:t>
            </a:r>
            <a:r>
              <a:rPr lang="en-US" u="sng" dirty="0"/>
              <a:t>distribution</a:t>
            </a:r>
          </a:p>
        </p:txBody>
      </p:sp>
      <p:sp>
        <p:nvSpPr>
          <p:cNvPr id="3" name="Content Placeholder 2"/>
          <p:cNvSpPr>
            <a:spLocks noGrp="1"/>
          </p:cNvSpPr>
          <p:nvPr>
            <p:ph sz="half" idx="1"/>
          </p:nvPr>
        </p:nvSpPr>
        <p:spPr/>
        <p:txBody>
          <a:bodyPr/>
          <a:lstStyle/>
          <a:p>
            <a:r>
              <a:rPr lang="en-IN" dirty="0"/>
              <a:t>“alcohol” is right-skewed distributed with some outliers located at right side. The most frequent values are between 9.4-9.6.</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8" name="Content Placeholder 7"/>
          <p:cNvPicPr>
            <a:picLocks noGrp="1"/>
          </p:cNvPicPr>
          <p:nvPr>
            <p:ph sz="half" idx="2"/>
          </p:nvPr>
        </p:nvPicPr>
        <p:blipFill rotWithShape="1">
          <a:blip r:embed="rId2"/>
          <a:srcRect l="14014" t="43937" r="53926" b="15863"/>
          <a:stretch/>
        </p:blipFill>
        <p:spPr bwMode="auto">
          <a:xfrm>
            <a:off x="5102627" y="2160589"/>
            <a:ext cx="4171375" cy="2940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774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a:t>
            </a:r>
            <a:r>
              <a:rPr lang="en-US" u="sng" dirty="0" smtClean="0"/>
              <a:t>2 </a:t>
            </a:r>
            <a:endParaRPr lang="en-US" u="sng" dirty="0"/>
          </a:p>
        </p:txBody>
      </p:sp>
      <p:sp>
        <p:nvSpPr>
          <p:cNvPr id="3" name="Content Placeholder 2"/>
          <p:cNvSpPr>
            <a:spLocks noGrp="1"/>
          </p:cNvSpPr>
          <p:nvPr>
            <p:ph idx="1"/>
          </p:nvPr>
        </p:nvSpPr>
        <p:spPr/>
        <p:txBody>
          <a:bodyPr/>
          <a:lstStyle/>
          <a:p>
            <a:r>
              <a:rPr lang="en-US" dirty="0"/>
              <a:t>I</a:t>
            </a:r>
            <a:r>
              <a:rPr lang="en-US" dirty="0" smtClean="0"/>
              <a:t>s their any correlation between the different attributes.</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46110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a:t>W</a:t>
            </a:r>
            <a:r>
              <a:rPr lang="en-US" dirty="0" smtClean="0"/>
              <a:t>e plotted a scatter matrix to see the relationship between the attributes.</a:t>
            </a:r>
          </a:p>
          <a:p>
            <a:r>
              <a:rPr lang="en-US" dirty="0" smtClean="0"/>
              <a:t>Then we plotted the heat-map to observe the correlation closely.</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337740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a:t>Findings &amp; Visualizations </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1180791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Bivariate </a:t>
            </a:r>
            <a:r>
              <a:rPr lang="en-US" b="1" u="sng" dirty="0" smtClean="0"/>
              <a:t>Analysis(Scatter </a:t>
            </a:r>
            <a:r>
              <a:rPr lang="en-US" b="1" u="sng" dirty="0" err="1" smtClean="0"/>
              <a:t>Mattrix</a:t>
            </a:r>
            <a:r>
              <a:rPr lang="en-US" b="1" u="sng" dirty="0" smtClean="0"/>
              <a:t>)</a:t>
            </a:r>
            <a:r>
              <a:rPr lang="en-US" b="1" u="sng" dirty="0"/>
              <a:t/>
            </a:r>
            <a:br>
              <a:rPr lang="en-US" b="1" u="sng" dirty="0"/>
            </a:br>
            <a:endParaRPr lang="en-US" u="sng" dirty="0"/>
          </a:p>
        </p:txBody>
      </p:sp>
      <p:sp>
        <p:nvSpPr>
          <p:cNvPr id="3" name="Content Placeholder 2"/>
          <p:cNvSpPr>
            <a:spLocks noGrp="1"/>
          </p:cNvSpPr>
          <p:nvPr>
            <p:ph sz="half" idx="1"/>
          </p:nvPr>
        </p:nvSpPr>
        <p:spPr/>
        <p:txBody>
          <a:bodyPr/>
          <a:lstStyle/>
          <a:p>
            <a:r>
              <a:rPr lang="en-IN" dirty="0"/>
              <a:t>From </a:t>
            </a:r>
            <a:r>
              <a:rPr lang="en-IN" dirty="0" smtClean="0"/>
              <a:t>the </a:t>
            </a:r>
            <a:r>
              <a:rPr lang="en-IN" dirty="0"/>
              <a:t>scatterplot we can get some interesting details. For some of the features, the distribution appears to be fairly linear. For some others, the distribution appears to be negatively skewed. So this confirms our initial suspicions — there are indeed some interesting co-dependencies between some of the features.</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9" name="Content Placeholder 8"/>
          <p:cNvPicPr>
            <a:picLocks noGrp="1"/>
          </p:cNvPicPr>
          <p:nvPr>
            <p:ph sz="half" idx="2"/>
          </p:nvPr>
        </p:nvPicPr>
        <p:blipFill rotWithShape="1">
          <a:blip r:embed="rId2"/>
          <a:srcRect l="27747" t="13818" r="24115" b="2540"/>
          <a:stretch/>
        </p:blipFill>
        <p:spPr bwMode="auto">
          <a:xfrm>
            <a:off x="5195226" y="2160588"/>
            <a:ext cx="3973247"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504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Bivariate </a:t>
            </a:r>
            <a:r>
              <a:rPr lang="en-US" b="1" dirty="0" smtClean="0"/>
              <a:t>Analysis(</a:t>
            </a:r>
            <a:r>
              <a:rPr lang="en-US" b="1" dirty="0" err="1" smtClean="0"/>
              <a:t>Heatmap</a:t>
            </a:r>
            <a:r>
              <a:rPr lang="en-US" b="1" dirty="0" smtClean="0"/>
              <a:t>)</a:t>
            </a:r>
            <a:endParaRPr lang="en-US" dirty="0"/>
          </a:p>
        </p:txBody>
      </p:sp>
      <p:sp>
        <p:nvSpPr>
          <p:cNvPr id="3" name="Content Placeholder 2"/>
          <p:cNvSpPr>
            <a:spLocks noGrp="1"/>
          </p:cNvSpPr>
          <p:nvPr>
            <p:ph sz="half" idx="1"/>
          </p:nvPr>
        </p:nvSpPr>
        <p:spPr/>
        <p:txBody>
          <a:bodyPr>
            <a:normAutofit fontScale="70000" lnSpcReduction="20000"/>
          </a:bodyPr>
          <a:lstStyle/>
          <a:p>
            <a:r>
              <a:rPr lang="en-IN" dirty="0"/>
              <a:t>As you can see, the squares with positive values show direct co-relationships between features. The higher the values, the stronger these relationships are — they’ll be more reddish. That means, if one feature increases, the other one also tends to increase, and vice-versa.</a:t>
            </a:r>
          </a:p>
          <a:p>
            <a:r>
              <a:rPr lang="en-IN" dirty="0"/>
              <a:t>The squares that have negative values show an inverse co-relationship. The more negative these values get, the more inversely proportional they are, and they’ll be more blue. This means that if the value of one feature is higher, the value of the other one gets lower.</a:t>
            </a:r>
          </a:p>
          <a:p>
            <a:r>
              <a:rPr lang="en-IN" dirty="0"/>
              <a:t>For example, </a:t>
            </a:r>
            <a:r>
              <a:rPr lang="en-IN" dirty="0" smtClean="0"/>
              <a:t>citric acidity </a:t>
            </a:r>
            <a:r>
              <a:rPr lang="en-IN" dirty="0"/>
              <a:t>associates positively with </a:t>
            </a:r>
            <a:r>
              <a:rPr lang="en-IN" dirty="0" smtClean="0"/>
              <a:t>fixed acidity</a:t>
            </a:r>
            <a:r>
              <a:rPr lang="en-IN" dirty="0"/>
              <a:t>, while pH negatively associates with </a:t>
            </a:r>
            <a:r>
              <a:rPr lang="en-IN" dirty="0" smtClean="0"/>
              <a:t>fixed acidity</a:t>
            </a:r>
            <a:r>
              <a:rPr lang="en-IN" dirty="0"/>
              <a:t>. However, there seems no attributes have strong correlation with quality.</a:t>
            </a:r>
          </a:p>
          <a:p>
            <a:r>
              <a:rPr lang="en-IN" dirty="0"/>
              <a:t>Finally, squares close to zero indicate almost no co-dependency between those sets of features.</a:t>
            </a:r>
          </a:p>
          <a:p>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20533" t="14558" r="23560" b="-419"/>
          <a:stretch/>
        </p:blipFill>
        <p:spPr bwMode="auto">
          <a:xfrm>
            <a:off x="5089525" y="2294676"/>
            <a:ext cx="4184650" cy="36132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569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a:t>
            </a:r>
            <a:r>
              <a:rPr lang="en-US" u="sng" dirty="0" smtClean="0"/>
              <a:t>3 </a:t>
            </a:r>
            <a:endParaRPr lang="en-US" u="sng" dirty="0"/>
          </a:p>
        </p:txBody>
      </p:sp>
      <p:sp>
        <p:nvSpPr>
          <p:cNvPr id="3" name="Content Placeholder 2"/>
          <p:cNvSpPr>
            <a:spLocks noGrp="1"/>
          </p:cNvSpPr>
          <p:nvPr>
            <p:ph idx="1"/>
          </p:nvPr>
        </p:nvSpPr>
        <p:spPr/>
        <p:txBody>
          <a:bodyPr/>
          <a:lstStyle/>
          <a:p>
            <a:r>
              <a:rPr lang="en-US" dirty="0" smtClean="0"/>
              <a:t>How the Quality of wine is distributed and how we can categorize the data according to its quality.</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49440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smtClean="0"/>
              <a:t>First we have cleaned the raw data and got some information about the same.</a:t>
            </a:r>
          </a:p>
          <a:p>
            <a:r>
              <a:rPr lang="en-US" dirty="0" smtClean="0"/>
              <a:t>Then we plotted histograms for quality of wine and the count of it, so that we can have idea about the actual distribution.</a:t>
            </a:r>
          </a:p>
          <a:p>
            <a:r>
              <a:rPr lang="en-US" dirty="0" smtClean="0"/>
              <a:t>Then we classified the quality of wine in 3 categories as Good, Average and Bad.</a:t>
            </a:r>
          </a:p>
          <a:p>
            <a:r>
              <a:rPr lang="en-US" dirty="0" smtClean="0"/>
              <a:t>We calculated the actual count for each category and plotted a histogram for categorized quality of wine and the quantity of collected wine.</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328704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a:t>Findings &amp; Visualizations </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1233553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Distribution of wine quality</a:t>
            </a:r>
            <a:endParaRPr lang="en-US" u="sng" dirty="0"/>
          </a:p>
        </p:txBody>
      </p:sp>
      <p:sp>
        <p:nvSpPr>
          <p:cNvPr id="3" name="Content Placeholder 2"/>
          <p:cNvSpPr>
            <a:spLocks noGrp="1"/>
          </p:cNvSpPr>
          <p:nvPr>
            <p:ph sz="half" idx="1"/>
          </p:nvPr>
        </p:nvSpPr>
        <p:spPr/>
        <p:txBody>
          <a:bodyPr/>
          <a:lstStyle/>
          <a:p>
            <a:r>
              <a:rPr lang="en-IN" dirty="0"/>
              <a:t>About 82 observations get 5-6 ratings, while only 14 (227 counts) got 3,7 or 8 scores on quality rating. Now let’s check quality by dividing them into 3 groups: "Bad"(3-4), "Average"(5-6), "Good"(7-8)</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4300" t="44707" r="54095" b="15680"/>
          <a:stretch/>
        </p:blipFill>
        <p:spPr bwMode="auto">
          <a:xfrm>
            <a:off x="5161828" y="2160589"/>
            <a:ext cx="4112174" cy="2897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436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91672"/>
            <a:ext cx="8596668" cy="1906074"/>
          </a:xfrm>
        </p:spPr>
        <p:txBody>
          <a:bodyPr>
            <a:normAutofit/>
          </a:bodyPr>
          <a:lstStyle/>
          <a:p>
            <a:r>
              <a:rPr lang="en-US" dirty="0" smtClean="0">
                <a:solidFill>
                  <a:schemeClr val="accent5">
                    <a:lumMod val="60000"/>
                    <a:lumOff val="40000"/>
                  </a:schemeClr>
                </a:solidFill>
              </a:rPr>
              <a:t>Domain: </a:t>
            </a:r>
            <a:r>
              <a:rPr lang="en-US" dirty="0"/>
              <a:t>Food &amp; Beverages </a:t>
            </a:r>
            <a:r>
              <a:rPr lang="en-US" dirty="0" smtClean="0"/>
              <a:t/>
            </a:r>
            <a:br>
              <a:rPr lang="en-US" dirty="0" smtClean="0"/>
            </a:br>
            <a:r>
              <a:rPr lang="en-US" dirty="0" smtClean="0"/>
              <a:t/>
            </a:r>
            <a:br>
              <a:rPr lang="en-US" dirty="0" smtClean="0"/>
            </a:br>
            <a:r>
              <a:rPr lang="en-US" dirty="0" smtClean="0">
                <a:solidFill>
                  <a:schemeClr val="accent5">
                    <a:lumMod val="60000"/>
                    <a:lumOff val="40000"/>
                  </a:schemeClr>
                </a:solidFill>
              </a:rPr>
              <a:t>Topic of project: </a:t>
            </a:r>
            <a:r>
              <a:rPr lang="en-US" dirty="0" smtClean="0"/>
              <a:t>Wine Quality Data</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dirty="0"/>
          </a:p>
        </p:txBody>
      </p:sp>
    </p:spTree>
    <p:extLst>
      <p:ext uri="{BB962C8B-B14F-4D97-AF65-F5344CB8AC3E}">
        <p14:creationId xmlns:p14="http://schemas.microsoft.com/office/powerpoint/2010/main" val="783577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Distribution of Categorized wine Quality</a:t>
            </a:r>
            <a:endParaRPr lang="en-US" u="sng" dirty="0"/>
          </a:p>
        </p:txBody>
      </p:sp>
      <p:sp>
        <p:nvSpPr>
          <p:cNvPr id="3" name="Content Placeholder 2"/>
          <p:cNvSpPr>
            <a:spLocks noGrp="1"/>
          </p:cNvSpPr>
          <p:nvPr>
            <p:ph sz="half" idx="1"/>
          </p:nvPr>
        </p:nvSpPr>
        <p:spPr/>
        <p:txBody>
          <a:bodyPr/>
          <a:lstStyle/>
          <a:p>
            <a:r>
              <a:rPr lang="en-IN" dirty="0"/>
              <a:t>The moderate(</a:t>
            </a:r>
            <a:r>
              <a:rPr lang="en-IN" dirty="0" err="1"/>
              <a:t>Avg</a:t>
            </a:r>
            <a:r>
              <a:rPr lang="en-IN" dirty="0"/>
              <a:t>) quality wines takes up most part and we have much less data on low/high quality wines, which might produce some bias in this analysis. But we hope that the data is reliable and trustworthy.</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698" t="43639" r="53794" b="17553"/>
          <a:stretch/>
        </p:blipFill>
        <p:spPr bwMode="auto">
          <a:xfrm>
            <a:off x="5089352" y="2160589"/>
            <a:ext cx="4184650" cy="2808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133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a:t>
            </a:r>
            <a:r>
              <a:rPr lang="en-US" u="sng" dirty="0"/>
              <a:t>4</a:t>
            </a:r>
            <a:r>
              <a:rPr lang="en-US" u="sng" dirty="0" smtClean="0"/>
              <a:t> </a:t>
            </a:r>
            <a:endParaRPr lang="en-US" u="sng" dirty="0"/>
          </a:p>
        </p:txBody>
      </p:sp>
      <p:sp>
        <p:nvSpPr>
          <p:cNvPr id="3" name="Content Placeholder 2"/>
          <p:cNvSpPr>
            <a:spLocks noGrp="1"/>
          </p:cNvSpPr>
          <p:nvPr>
            <p:ph idx="1"/>
          </p:nvPr>
        </p:nvSpPr>
        <p:spPr/>
        <p:txBody>
          <a:bodyPr/>
          <a:lstStyle/>
          <a:p>
            <a:r>
              <a:rPr lang="en-US" dirty="0" smtClean="0"/>
              <a:t>How these Attributes affecting quality of wine(Bivariate Analysis).</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524628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smtClean="0"/>
              <a:t>We grouped the data according to the quality of wine.</a:t>
            </a:r>
          </a:p>
          <a:p>
            <a:r>
              <a:rPr lang="en-US" dirty="0" smtClean="0"/>
              <a:t>Then we plotted bar-plots for quality of wine and each attribute to get more idea that how individual attributes affecting the quality of wine.</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15099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a:t>Findings &amp; Visualizations </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857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Fixed acidity VS Quality</a:t>
            </a:r>
          </a:p>
        </p:txBody>
      </p:sp>
      <p:sp>
        <p:nvSpPr>
          <p:cNvPr id="3" name="Content Placeholder 2"/>
          <p:cNvSpPr>
            <a:spLocks noGrp="1"/>
          </p:cNvSpPr>
          <p:nvPr>
            <p:ph sz="half" idx="1"/>
          </p:nvPr>
        </p:nvSpPr>
        <p:spPr/>
        <p:txBody>
          <a:bodyPr/>
          <a:lstStyle/>
          <a:p>
            <a:r>
              <a:rPr lang="en-IN" dirty="0"/>
              <a:t>As we can see, Fixed Acidity has almost no effect on the Quality. The values are random and no pattern is found between them to conclude the relation.</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3246" t="35070" r="55901" b="24781"/>
          <a:stretch/>
        </p:blipFill>
        <p:spPr bwMode="auto">
          <a:xfrm>
            <a:off x="1086778" y="3711553"/>
            <a:ext cx="3364198" cy="2124469"/>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6708" t="37213" r="46871" b="14609"/>
          <a:stretch/>
        </p:blipFill>
        <p:spPr bwMode="auto">
          <a:xfrm>
            <a:off x="4822762" y="2234356"/>
            <a:ext cx="4304368" cy="36016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2835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Volatile acidity VS Quality</a:t>
            </a:r>
          </a:p>
        </p:txBody>
      </p:sp>
      <p:sp>
        <p:nvSpPr>
          <p:cNvPr id="3" name="Content Placeholder 2"/>
          <p:cNvSpPr>
            <a:spLocks noGrp="1"/>
          </p:cNvSpPr>
          <p:nvPr>
            <p:ph sz="half" idx="1"/>
          </p:nvPr>
        </p:nvSpPr>
        <p:spPr/>
        <p:txBody>
          <a:bodyPr/>
          <a:lstStyle/>
          <a:p>
            <a:r>
              <a:rPr lang="en-IN" dirty="0"/>
              <a:t>Volatile acid seems to have a negative impact on the quality of the wine. As volatile acid level goes up, the quality of the wine degrades.</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6558" t="33197" r="54396" b="30670"/>
          <a:stretch/>
        </p:blipFill>
        <p:spPr bwMode="auto">
          <a:xfrm>
            <a:off x="1108341" y="3661406"/>
            <a:ext cx="3463659" cy="2268748"/>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163" t="32665" r="46268" b="18089"/>
          <a:stretch/>
        </p:blipFill>
        <p:spPr bwMode="auto">
          <a:xfrm>
            <a:off x="5003007" y="2160589"/>
            <a:ext cx="4270995" cy="37695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1610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Citric </a:t>
            </a:r>
            <a:r>
              <a:rPr lang="en-US" u="sng" dirty="0"/>
              <a:t>acid VS Quality</a:t>
            </a:r>
          </a:p>
        </p:txBody>
      </p:sp>
      <p:sp>
        <p:nvSpPr>
          <p:cNvPr id="3" name="Content Placeholder 2"/>
          <p:cNvSpPr>
            <a:spLocks noGrp="1"/>
          </p:cNvSpPr>
          <p:nvPr>
            <p:ph sz="half" idx="1"/>
          </p:nvPr>
        </p:nvSpPr>
        <p:spPr/>
        <p:txBody>
          <a:bodyPr/>
          <a:lstStyle/>
          <a:p>
            <a:r>
              <a:rPr lang="en-IN" dirty="0"/>
              <a:t>Citric acid seems to have a positive correlation with Wine Quality. Better wines have higher Citric Acid.</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7009" t="28376" r="45365" b="22640"/>
          <a:stretch/>
        </p:blipFill>
        <p:spPr bwMode="auto">
          <a:xfrm>
            <a:off x="4882621" y="2260564"/>
            <a:ext cx="4503426" cy="3629248"/>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310" t="42566" r="54848" b="21569"/>
          <a:stretch/>
        </p:blipFill>
        <p:spPr bwMode="auto">
          <a:xfrm>
            <a:off x="1076064" y="3523442"/>
            <a:ext cx="3495935" cy="2366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6040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Residual </a:t>
            </a:r>
            <a:r>
              <a:rPr lang="en-US" u="sng" dirty="0"/>
              <a:t>sugar VS Quality</a:t>
            </a:r>
          </a:p>
        </p:txBody>
      </p:sp>
      <p:sp>
        <p:nvSpPr>
          <p:cNvPr id="3" name="Content Placeholder 2"/>
          <p:cNvSpPr>
            <a:spLocks noGrp="1"/>
          </p:cNvSpPr>
          <p:nvPr>
            <p:ph sz="half" idx="1"/>
          </p:nvPr>
        </p:nvSpPr>
        <p:spPr/>
        <p:txBody>
          <a:bodyPr/>
          <a:lstStyle/>
          <a:p>
            <a:r>
              <a:rPr lang="en-IN" dirty="0"/>
              <a:t>As we can see, Residual Sugar almost has no effect on the Quality of the Wine.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6710" t="37481" r="46267" b="13806"/>
          <a:stretch/>
        </p:blipFill>
        <p:spPr bwMode="auto">
          <a:xfrm>
            <a:off x="4975668" y="2160589"/>
            <a:ext cx="4298334" cy="388077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463" t="51407" r="54998" b="12735"/>
          <a:stretch/>
        </p:blipFill>
        <p:spPr bwMode="auto">
          <a:xfrm>
            <a:off x="1071188" y="3281772"/>
            <a:ext cx="3608388" cy="27595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3125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Chlorides </a:t>
            </a:r>
            <a:r>
              <a:rPr lang="en-US" u="sng" dirty="0"/>
              <a:t>VS Quality</a:t>
            </a:r>
          </a:p>
        </p:txBody>
      </p:sp>
      <p:sp>
        <p:nvSpPr>
          <p:cNvPr id="3" name="Content Placeholder 2"/>
          <p:cNvSpPr>
            <a:spLocks noGrp="1"/>
          </p:cNvSpPr>
          <p:nvPr>
            <p:ph sz="half" idx="1"/>
          </p:nvPr>
        </p:nvSpPr>
        <p:spPr/>
        <p:txBody>
          <a:bodyPr/>
          <a:lstStyle/>
          <a:p>
            <a:r>
              <a:rPr lang="en-IN" dirty="0"/>
              <a:t>From the above </a:t>
            </a:r>
            <a:r>
              <a:rPr lang="en-IN" dirty="0" smtClean="0"/>
              <a:t>bar-plot</a:t>
            </a:r>
            <a:r>
              <a:rPr lang="en-IN" dirty="0"/>
              <a:t>, it seems that lower percent of Chloride seems to produce better wines.</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7011" t="32128" r="45215" b="19159"/>
          <a:stretch/>
        </p:blipFill>
        <p:spPr bwMode="auto">
          <a:xfrm>
            <a:off x="4766796" y="2275003"/>
            <a:ext cx="4507206" cy="3614808"/>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310" t="46850" r="54848" b="17553"/>
          <a:stretch/>
        </p:blipFill>
        <p:spPr bwMode="auto">
          <a:xfrm>
            <a:off x="1126944" y="3259006"/>
            <a:ext cx="3324031" cy="26308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6630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t>Free </a:t>
            </a:r>
            <a:r>
              <a:rPr lang="en-IN" u="sng" dirty="0" err="1" smtClean="0"/>
              <a:t>sulfur</a:t>
            </a:r>
            <a:r>
              <a:rPr lang="en-IN" u="sng" dirty="0" smtClean="0"/>
              <a:t> </a:t>
            </a:r>
            <a:r>
              <a:rPr lang="en-IN" u="sng" dirty="0"/>
              <a:t>dioxide VS Quality</a:t>
            </a:r>
            <a:endParaRPr lang="en-US" u="sng" dirty="0"/>
          </a:p>
        </p:txBody>
      </p:sp>
      <p:sp>
        <p:nvSpPr>
          <p:cNvPr id="3" name="Content Placeholder 2"/>
          <p:cNvSpPr>
            <a:spLocks noGrp="1"/>
          </p:cNvSpPr>
          <p:nvPr>
            <p:ph sz="half" idx="1"/>
          </p:nvPr>
        </p:nvSpPr>
        <p:spPr/>
        <p:txBody>
          <a:bodyPr/>
          <a:lstStyle/>
          <a:p>
            <a:r>
              <a:rPr lang="en-IN" dirty="0"/>
              <a:t>Now this is an interesting observation. We see that too low concentration of Free </a:t>
            </a:r>
            <a:r>
              <a:rPr lang="en-IN" dirty="0" err="1" smtClean="0"/>
              <a:t>Sulfur</a:t>
            </a:r>
            <a:r>
              <a:rPr lang="en-IN" dirty="0" smtClean="0"/>
              <a:t> </a:t>
            </a:r>
            <a:r>
              <a:rPr lang="en-IN" dirty="0"/>
              <a:t>Dioxide produces poor wine and too high concentration results in average wine.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6558" t="28378" r="46569" b="22907"/>
          <a:stretch/>
        </p:blipFill>
        <p:spPr bwMode="auto">
          <a:xfrm>
            <a:off x="4672666" y="2160588"/>
            <a:ext cx="4601336" cy="3880773"/>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309" t="41760" r="55449" b="22640"/>
          <a:stretch/>
        </p:blipFill>
        <p:spPr bwMode="auto">
          <a:xfrm>
            <a:off x="1114170" y="3904465"/>
            <a:ext cx="3229230" cy="21368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014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Introduction </a:t>
            </a:r>
            <a:r>
              <a:rPr lang="en-US" dirty="0"/>
              <a:t/>
            </a:r>
            <a:br>
              <a:rPr lang="en-US" dirty="0"/>
            </a:br>
            <a:endParaRPr lang="en-US" dirty="0"/>
          </a:p>
        </p:txBody>
      </p:sp>
      <p:sp>
        <p:nvSpPr>
          <p:cNvPr id="3" name="Content Placeholder 2"/>
          <p:cNvSpPr>
            <a:spLocks noGrp="1"/>
          </p:cNvSpPr>
          <p:nvPr>
            <p:ph idx="1"/>
          </p:nvPr>
        </p:nvSpPr>
        <p:spPr/>
        <p:txBody>
          <a:bodyPr/>
          <a:lstStyle/>
          <a:p>
            <a:r>
              <a:rPr lang="en-IN" dirty="0"/>
              <a:t>In this project, w</a:t>
            </a:r>
            <a:r>
              <a:rPr lang="en-IN" dirty="0" smtClean="0"/>
              <a:t>e </a:t>
            </a:r>
            <a:r>
              <a:rPr lang="en-IN" dirty="0"/>
              <a:t>will </a:t>
            </a:r>
            <a:r>
              <a:rPr lang="en-IN" dirty="0" smtClean="0"/>
              <a:t>analyse </a:t>
            </a:r>
            <a:r>
              <a:rPr lang="en-IN" dirty="0"/>
              <a:t>the Red Wine Data and try to understand which variables are responsible for the quality of the wine. </a:t>
            </a:r>
            <a:endParaRPr lang="en-IN" dirty="0" smtClean="0"/>
          </a:p>
          <a:p>
            <a:r>
              <a:rPr lang="en-IN" dirty="0" smtClean="0"/>
              <a:t>First we </a:t>
            </a:r>
            <a:r>
              <a:rPr lang="en-IN" dirty="0"/>
              <a:t>will try to get a feel of the variables on their own and then </a:t>
            </a:r>
            <a:r>
              <a:rPr lang="en-IN" dirty="0" smtClean="0"/>
              <a:t>we </a:t>
            </a:r>
            <a:r>
              <a:rPr lang="en-IN" dirty="0"/>
              <a:t>will try to find out the correlation between them and the Wine Quality with other factors thrown in. </a:t>
            </a:r>
            <a:endParaRPr lang="en-IN" dirty="0" smtClean="0"/>
          </a:p>
          <a:p>
            <a:r>
              <a:rPr lang="en-IN" dirty="0" smtClean="0"/>
              <a:t>We will implement Data Science with python to get the results and come out with some understanding.</a:t>
            </a:r>
          </a:p>
          <a:p>
            <a:r>
              <a:rPr lang="en-IN" dirty="0" smtClean="0"/>
              <a:t>So lets get started…</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4099158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Total sulfur </a:t>
            </a:r>
            <a:r>
              <a:rPr lang="en-US" u="sng" dirty="0"/>
              <a:t>dioxide</a:t>
            </a:r>
          </a:p>
        </p:txBody>
      </p:sp>
      <p:sp>
        <p:nvSpPr>
          <p:cNvPr id="3" name="Content Placeholder 2"/>
          <p:cNvSpPr>
            <a:spLocks noGrp="1"/>
          </p:cNvSpPr>
          <p:nvPr>
            <p:ph sz="half" idx="1"/>
          </p:nvPr>
        </p:nvSpPr>
        <p:spPr/>
        <p:txBody>
          <a:bodyPr/>
          <a:lstStyle/>
          <a:p>
            <a:r>
              <a:rPr lang="en-IN" dirty="0"/>
              <a:t>As this is a Subset of Free </a:t>
            </a:r>
            <a:r>
              <a:rPr lang="en-IN" dirty="0" err="1" smtClean="0"/>
              <a:t>Sulfur</a:t>
            </a:r>
            <a:r>
              <a:rPr lang="en-IN" dirty="0" smtClean="0"/>
              <a:t> </a:t>
            </a:r>
            <a:r>
              <a:rPr lang="en-IN" dirty="0"/>
              <a:t>Dioxide, we see a similar pattern here.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6707" t="39352" r="46419" b="11664"/>
          <a:stretch/>
        </p:blipFill>
        <p:spPr bwMode="auto">
          <a:xfrm>
            <a:off x="4861368" y="2256225"/>
            <a:ext cx="4412633" cy="3499116"/>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012" t="39359" r="55299" b="24513"/>
          <a:stretch/>
        </p:blipFill>
        <p:spPr bwMode="auto">
          <a:xfrm>
            <a:off x="1067060" y="3236987"/>
            <a:ext cx="3558727" cy="25183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2030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Density </a:t>
            </a:r>
            <a:r>
              <a:rPr lang="en-US" u="sng" dirty="0"/>
              <a:t>VS Quality</a:t>
            </a:r>
          </a:p>
        </p:txBody>
      </p:sp>
      <p:sp>
        <p:nvSpPr>
          <p:cNvPr id="3" name="Content Placeholder 2"/>
          <p:cNvSpPr>
            <a:spLocks noGrp="1"/>
          </p:cNvSpPr>
          <p:nvPr>
            <p:ph sz="half" idx="1"/>
          </p:nvPr>
        </p:nvSpPr>
        <p:spPr/>
        <p:txBody>
          <a:bodyPr/>
          <a:lstStyle/>
          <a:p>
            <a:r>
              <a:rPr lang="en-IN" dirty="0"/>
              <a:t>Better wines seems to have lower densities. But we are not sure, as it may be due to some other factors like </a:t>
            </a:r>
            <a:r>
              <a:rPr lang="en-IN" dirty="0" smtClean="0"/>
              <a:t>higher </a:t>
            </a:r>
            <a:r>
              <a:rPr lang="en-IN" dirty="0"/>
              <a:t>alcohol sometimes</a:t>
            </a:r>
            <a:r>
              <a:rPr lang="en-IN" dirty="0" smtClean="0"/>
              <a:t>.</a:t>
            </a:r>
          </a:p>
          <a:p>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Picture 5"/>
          <p:cNvPicPr/>
          <p:nvPr/>
        </p:nvPicPr>
        <p:blipFill rotWithShape="1">
          <a:blip r:embed="rId2"/>
          <a:srcRect l="17460" t="34534" r="46118" b="16215"/>
          <a:stretch/>
        </p:blipFill>
        <p:spPr bwMode="auto">
          <a:xfrm>
            <a:off x="1085495" y="3661064"/>
            <a:ext cx="3620976" cy="2380297"/>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srcRect l="17158" t="48185" r="54697" b="14341"/>
          <a:stretch/>
        </p:blipFill>
        <p:spPr bwMode="auto">
          <a:xfrm>
            <a:off x="5014680" y="2177499"/>
            <a:ext cx="4259322" cy="38638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6404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pH VS Quality</a:t>
            </a:r>
          </a:p>
        </p:txBody>
      </p:sp>
      <p:sp>
        <p:nvSpPr>
          <p:cNvPr id="3" name="Content Placeholder 2"/>
          <p:cNvSpPr>
            <a:spLocks noGrp="1"/>
          </p:cNvSpPr>
          <p:nvPr>
            <p:ph sz="half" idx="1"/>
          </p:nvPr>
        </p:nvSpPr>
        <p:spPr/>
        <p:txBody>
          <a:bodyPr/>
          <a:lstStyle/>
          <a:p>
            <a:r>
              <a:rPr lang="en-IN" dirty="0"/>
              <a:t>Better wines seems to have low pH, means more acidic.</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Picture 5"/>
          <p:cNvPicPr/>
          <p:nvPr/>
        </p:nvPicPr>
        <p:blipFill rotWithShape="1">
          <a:blip r:embed="rId2"/>
          <a:srcRect l="16559" t="30253" r="46267" b="20766"/>
          <a:stretch/>
        </p:blipFill>
        <p:spPr bwMode="auto">
          <a:xfrm>
            <a:off x="1077670" y="2895506"/>
            <a:ext cx="3575012" cy="3145855"/>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srcRect l="17463" t="31594" r="54998" b="33079"/>
          <a:stretch/>
        </p:blipFill>
        <p:spPr bwMode="auto">
          <a:xfrm>
            <a:off x="5053018" y="2160589"/>
            <a:ext cx="4319582" cy="38807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3748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Sulfates </a:t>
            </a:r>
            <a:r>
              <a:rPr lang="en-US" u="sng" dirty="0"/>
              <a:t>VS Quality</a:t>
            </a:r>
          </a:p>
        </p:txBody>
      </p:sp>
      <p:sp>
        <p:nvSpPr>
          <p:cNvPr id="3" name="Content Placeholder 2"/>
          <p:cNvSpPr>
            <a:spLocks noGrp="1"/>
          </p:cNvSpPr>
          <p:nvPr>
            <p:ph sz="half" idx="1"/>
          </p:nvPr>
        </p:nvSpPr>
        <p:spPr/>
        <p:txBody>
          <a:bodyPr/>
          <a:lstStyle/>
          <a:p>
            <a:r>
              <a:rPr lang="en-IN" dirty="0"/>
              <a:t>F</a:t>
            </a:r>
            <a:r>
              <a:rPr lang="en-IN" dirty="0" smtClean="0"/>
              <a:t>rom </a:t>
            </a:r>
            <a:r>
              <a:rPr lang="en-IN" dirty="0"/>
              <a:t>the above </a:t>
            </a:r>
            <a:r>
              <a:rPr lang="en-IN" dirty="0" smtClean="0"/>
              <a:t>bar-plot</a:t>
            </a:r>
            <a:r>
              <a:rPr lang="en-IN" dirty="0"/>
              <a:t>, we can see </a:t>
            </a:r>
            <a:r>
              <a:rPr lang="en-IN" dirty="0" smtClean="0"/>
              <a:t>higher </a:t>
            </a:r>
            <a:r>
              <a:rPr lang="en-IN" dirty="0"/>
              <a:t>the sulphates level better will be the wine.</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7311" t="39622" r="46419" b="11397"/>
          <a:stretch/>
        </p:blipFill>
        <p:spPr bwMode="auto">
          <a:xfrm>
            <a:off x="4686113" y="2257191"/>
            <a:ext cx="4444440" cy="3784169"/>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462" t="40426" r="54546" b="23443"/>
          <a:stretch/>
        </p:blipFill>
        <p:spPr bwMode="auto">
          <a:xfrm>
            <a:off x="1077713" y="3196646"/>
            <a:ext cx="3332921" cy="28447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8715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Alcohol </a:t>
            </a:r>
            <a:r>
              <a:rPr lang="en-US" u="sng" dirty="0"/>
              <a:t>VS Quality</a:t>
            </a:r>
          </a:p>
        </p:txBody>
      </p:sp>
      <p:sp>
        <p:nvSpPr>
          <p:cNvPr id="3" name="Content Placeholder 2"/>
          <p:cNvSpPr>
            <a:spLocks noGrp="1"/>
          </p:cNvSpPr>
          <p:nvPr>
            <p:ph sz="half" idx="1"/>
          </p:nvPr>
        </p:nvSpPr>
        <p:spPr/>
        <p:txBody>
          <a:bodyPr/>
          <a:lstStyle/>
          <a:p>
            <a:r>
              <a:rPr lang="en-IN" dirty="0"/>
              <a:t>It seems like with the increase in alcohol level, the quality of wine gets better. But we can't be so sure as there is some strange behaviour for 4 and 5. So, that may be due to some other factors.</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pic>
        <p:nvPicPr>
          <p:cNvPr id="6" name="Content Placeholder 5"/>
          <p:cNvPicPr>
            <a:picLocks noGrp="1"/>
          </p:cNvPicPr>
          <p:nvPr>
            <p:ph sz="half" idx="2"/>
          </p:nvPr>
        </p:nvPicPr>
        <p:blipFill rotWithShape="1">
          <a:blip r:embed="rId2"/>
          <a:srcRect l="17008" t="35068" r="46419" b="16215"/>
          <a:stretch/>
        </p:blipFill>
        <p:spPr bwMode="auto">
          <a:xfrm>
            <a:off x="4861368" y="2254719"/>
            <a:ext cx="4412633" cy="364854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7260" t="48852" r="54982" b="14187"/>
          <a:stretch/>
        </p:blipFill>
        <p:spPr bwMode="auto">
          <a:xfrm>
            <a:off x="1152670" y="3927661"/>
            <a:ext cx="3419329" cy="19755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975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a:t>
            </a:r>
            <a:r>
              <a:rPr lang="en-US" u="sng" dirty="0" smtClean="0"/>
              <a:t>5 </a:t>
            </a:r>
            <a:endParaRPr lang="en-US" u="sng" dirty="0"/>
          </a:p>
        </p:txBody>
      </p:sp>
      <p:sp>
        <p:nvSpPr>
          <p:cNvPr id="3" name="Content Placeholder 2"/>
          <p:cNvSpPr>
            <a:spLocks noGrp="1"/>
          </p:cNvSpPr>
          <p:nvPr>
            <p:ph idx="1"/>
          </p:nvPr>
        </p:nvSpPr>
        <p:spPr/>
        <p:txBody>
          <a:bodyPr/>
          <a:lstStyle/>
          <a:p>
            <a:r>
              <a:rPr lang="en-IN" dirty="0"/>
              <a:t>Characteristics that can influence wine quality </a:t>
            </a:r>
            <a:r>
              <a:rPr lang="en-IN" dirty="0" smtClean="0"/>
              <a:t>positively</a:t>
            </a:r>
            <a:r>
              <a:rPr lang="en-IN" dirty="0"/>
              <a:t>. </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550059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smtClean="0"/>
              <a:t>We grouped the data according to the quality of wine.</a:t>
            </a:r>
          </a:p>
          <a:p>
            <a:r>
              <a:rPr lang="en-US" dirty="0" smtClean="0"/>
              <a:t>Then we plotted bar-plots for quality of wine and each attribute to get more idea that how individual attributes affecting the quality of wine.</a:t>
            </a:r>
          </a:p>
          <a:p>
            <a:r>
              <a:rPr lang="en-US" dirty="0" smtClean="0"/>
              <a:t>Then we observe the plots carefully and listed down the characteristics which influencing the wine quality positively.</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60735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smtClean="0"/>
              <a:t>Findings</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1604702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Good Wine Characteristics</a:t>
            </a:r>
            <a:endParaRPr lang="en-US" u="sng" dirty="0"/>
          </a:p>
        </p:txBody>
      </p:sp>
      <p:sp>
        <p:nvSpPr>
          <p:cNvPr id="3" name="Content Placeholder 2"/>
          <p:cNvSpPr>
            <a:spLocks noGrp="1"/>
          </p:cNvSpPr>
          <p:nvPr>
            <p:ph sz="half" idx="1"/>
          </p:nvPr>
        </p:nvSpPr>
        <p:spPr/>
        <p:txBody>
          <a:bodyPr/>
          <a:lstStyle/>
          <a:p>
            <a:r>
              <a:rPr lang="en-IN" dirty="0"/>
              <a:t>volatile acidity is low</a:t>
            </a:r>
          </a:p>
          <a:p>
            <a:r>
              <a:rPr lang="en-IN" dirty="0" smtClean="0"/>
              <a:t>Citric </a:t>
            </a:r>
            <a:r>
              <a:rPr lang="en-IN" dirty="0"/>
              <a:t>acid is high</a:t>
            </a:r>
          </a:p>
          <a:p>
            <a:r>
              <a:rPr lang="en-IN" dirty="0" smtClean="0"/>
              <a:t>Chlorides </a:t>
            </a:r>
            <a:r>
              <a:rPr lang="en-IN" dirty="0"/>
              <a:t>is low</a:t>
            </a:r>
          </a:p>
          <a:p>
            <a:r>
              <a:rPr lang="en-IN" dirty="0" smtClean="0"/>
              <a:t>Density </a:t>
            </a:r>
            <a:r>
              <a:rPr lang="en-IN" dirty="0"/>
              <a:t>is low</a:t>
            </a:r>
          </a:p>
          <a:p>
            <a:r>
              <a:rPr lang="en-IN" dirty="0" smtClean="0"/>
              <a:t>pH </a:t>
            </a:r>
            <a:r>
              <a:rPr lang="en-IN" dirty="0"/>
              <a:t>is low</a:t>
            </a:r>
          </a:p>
          <a:p>
            <a:r>
              <a:rPr lang="en-IN" dirty="0" smtClean="0"/>
              <a:t>Sulphates </a:t>
            </a:r>
            <a:r>
              <a:rPr lang="en-IN" dirty="0"/>
              <a:t>is high</a:t>
            </a:r>
          </a:p>
          <a:p>
            <a:r>
              <a:rPr lang="en-IN" dirty="0" smtClean="0"/>
              <a:t>Alcohol </a:t>
            </a:r>
            <a:r>
              <a:rPr lang="en-IN" dirty="0"/>
              <a:t>level is high</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953577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a:t>
            </a:r>
            <a:r>
              <a:rPr lang="en-US" u="sng" dirty="0"/>
              <a:t>6</a:t>
            </a:r>
            <a:endParaRPr lang="en-US" u="sng" dirty="0"/>
          </a:p>
        </p:txBody>
      </p:sp>
      <p:sp>
        <p:nvSpPr>
          <p:cNvPr id="3" name="Content Placeholder 2"/>
          <p:cNvSpPr>
            <a:spLocks noGrp="1"/>
          </p:cNvSpPr>
          <p:nvPr>
            <p:ph idx="1"/>
          </p:nvPr>
        </p:nvSpPr>
        <p:spPr/>
        <p:txBody>
          <a:bodyPr/>
          <a:lstStyle/>
          <a:p>
            <a:r>
              <a:rPr lang="en-IN" dirty="0"/>
              <a:t>Characteristics that can influence wine quality </a:t>
            </a:r>
            <a:r>
              <a:rPr lang="en-IN" dirty="0" smtClean="0"/>
              <a:t>Negatively. </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24606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Dataset </a:t>
            </a:r>
            <a:r>
              <a:rPr lang="en-US" u="sng" dirty="0"/>
              <a:t>description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a:solidFill>
                  <a:schemeClr val="accent5">
                    <a:lumMod val="60000"/>
                    <a:lumOff val="40000"/>
                  </a:schemeClr>
                </a:solidFill>
              </a:rPr>
              <a:t>The data set is related to different attributes of red wine. </a:t>
            </a:r>
          </a:p>
          <a:p>
            <a:pPr marL="0" indent="0">
              <a:buNone/>
            </a:pPr>
            <a:r>
              <a:rPr lang="en-IN" b="1" dirty="0"/>
              <a:t>Input variables (based on physicochemical tests) </a:t>
            </a:r>
            <a:endParaRPr lang="en-IN" dirty="0"/>
          </a:p>
          <a:p>
            <a:pPr marL="0" indent="0">
              <a:buNone/>
            </a:pPr>
            <a:r>
              <a:rPr lang="en-IN" dirty="0" smtClean="0"/>
              <a:t>1 </a:t>
            </a:r>
            <a:r>
              <a:rPr lang="en-IN" dirty="0"/>
              <a:t>- fixed acidity  </a:t>
            </a:r>
            <a:r>
              <a:rPr lang="en-IN" dirty="0" smtClean="0"/>
              <a:t>                    2 </a:t>
            </a:r>
            <a:r>
              <a:rPr lang="en-IN" dirty="0"/>
              <a:t>- volatile acidity </a:t>
            </a:r>
            <a:endParaRPr lang="en-IN" dirty="0" smtClean="0"/>
          </a:p>
          <a:p>
            <a:pPr marL="0" indent="0">
              <a:buNone/>
            </a:pPr>
            <a:r>
              <a:rPr lang="en-IN" dirty="0" smtClean="0"/>
              <a:t>3 </a:t>
            </a:r>
            <a:r>
              <a:rPr lang="en-IN" dirty="0"/>
              <a:t>- citric acid </a:t>
            </a:r>
            <a:r>
              <a:rPr lang="en-IN" dirty="0" smtClean="0"/>
              <a:t>                        </a:t>
            </a:r>
            <a:r>
              <a:rPr lang="en-US" dirty="0" smtClean="0"/>
              <a:t>4 </a:t>
            </a:r>
            <a:r>
              <a:rPr lang="en-US" dirty="0"/>
              <a:t>- residual sugar </a:t>
            </a:r>
            <a:endParaRPr lang="en-US" dirty="0" smtClean="0"/>
          </a:p>
          <a:p>
            <a:pPr marL="0" indent="0">
              <a:buNone/>
            </a:pPr>
            <a:r>
              <a:rPr lang="en-US" dirty="0" smtClean="0"/>
              <a:t>5 </a:t>
            </a:r>
            <a:r>
              <a:rPr lang="en-US" dirty="0"/>
              <a:t>- chlorides </a:t>
            </a:r>
            <a:r>
              <a:rPr lang="en-US" dirty="0" smtClean="0"/>
              <a:t>                          6 </a:t>
            </a:r>
            <a:r>
              <a:rPr lang="en-US" dirty="0"/>
              <a:t>- free sulfur dioxide </a:t>
            </a:r>
            <a:endParaRPr lang="en-US" dirty="0" smtClean="0"/>
          </a:p>
          <a:p>
            <a:pPr marL="0" indent="0">
              <a:buNone/>
            </a:pPr>
            <a:r>
              <a:rPr lang="en-US" dirty="0" smtClean="0"/>
              <a:t>7 </a:t>
            </a:r>
            <a:r>
              <a:rPr lang="en-US" dirty="0"/>
              <a:t>- total sulfur dioxide </a:t>
            </a:r>
            <a:r>
              <a:rPr lang="en-US" dirty="0" smtClean="0"/>
              <a:t>           8 </a:t>
            </a:r>
            <a:r>
              <a:rPr lang="en-US" dirty="0"/>
              <a:t>- density </a:t>
            </a:r>
          </a:p>
          <a:p>
            <a:pPr marL="0" indent="0">
              <a:buNone/>
            </a:pPr>
            <a:r>
              <a:rPr lang="en-US" dirty="0"/>
              <a:t>9 - pH </a:t>
            </a:r>
            <a:r>
              <a:rPr lang="en-US" dirty="0" smtClean="0"/>
              <a:t>                                  </a:t>
            </a:r>
            <a:r>
              <a:rPr lang="en-US" dirty="0" smtClean="0"/>
              <a:t> 10 </a:t>
            </a:r>
            <a:r>
              <a:rPr lang="en-US" dirty="0"/>
              <a:t>- sulphates </a:t>
            </a:r>
          </a:p>
          <a:p>
            <a:pPr marL="0" indent="0">
              <a:buNone/>
            </a:pPr>
            <a:r>
              <a:rPr lang="en-US" dirty="0"/>
              <a:t>11 - alcohol </a:t>
            </a:r>
          </a:p>
          <a:p>
            <a:endParaRPr lang="en-US" dirty="0"/>
          </a:p>
          <a:p>
            <a:pPr marL="0" indent="0">
              <a:buNone/>
            </a:pPr>
            <a:r>
              <a:rPr lang="en-IN" b="1" dirty="0"/>
              <a:t>Output variable (based on sensory data) </a:t>
            </a:r>
            <a:endParaRPr lang="en-IN" dirty="0"/>
          </a:p>
          <a:p>
            <a:pPr marL="0" indent="0">
              <a:buNone/>
            </a:pPr>
            <a:r>
              <a:rPr lang="en-IN" dirty="0"/>
              <a:t>12 - quality (score between 0 and 10) </a:t>
            </a:r>
          </a:p>
          <a:p>
            <a:pPr marL="0" indent="0">
              <a:buNone/>
            </a:pP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782045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smtClean="0"/>
              <a:t>We grouped the data according to the quality of wine.</a:t>
            </a:r>
          </a:p>
          <a:p>
            <a:r>
              <a:rPr lang="en-US" dirty="0" smtClean="0"/>
              <a:t>Then we plotted bar-plots for quality of wine and each attribute to get more idea that how individual attributes affecting the quality of wine.</a:t>
            </a:r>
          </a:p>
          <a:p>
            <a:r>
              <a:rPr lang="en-US" dirty="0" smtClean="0"/>
              <a:t>Then we observe the plots carefully and listed down the characteristics which influencing the wine quality negatively.</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30475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smtClean="0"/>
              <a:t>Findings</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097310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Bad Wine Characteristics</a:t>
            </a:r>
            <a:endParaRPr lang="en-US" u="sng" dirty="0"/>
          </a:p>
        </p:txBody>
      </p:sp>
      <p:sp>
        <p:nvSpPr>
          <p:cNvPr id="3" name="Content Placeholder 2"/>
          <p:cNvSpPr>
            <a:spLocks noGrp="1"/>
          </p:cNvSpPr>
          <p:nvPr>
            <p:ph sz="half" idx="1"/>
          </p:nvPr>
        </p:nvSpPr>
        <p:spPr/>
        <p:txBody>
          <a:bodyPr/>
          <a:lstStyle/>
          <a:p>
            <a:r>
              <a:rPr lang="en-IN" dirty="0"/>
              <a:t>volatile acidity is High</a:t>
            </a:r>
          </a:p>
          <a:p>
            <a:r>
              <a:rPr lang="en-IN" dirty="0" smtClean="0"/>
              <a:t>Citric </a:t>
            </a:r>
            <a:r>
              <a:rPr lang="en-IN" dirty="0"/>
              <a:t>acid is low</a:t>
            </a:r>
          </a:p>
          <a:p>
            <a:r>
              <a:rPr lang="en-IN" dirty="0" smtClean="0"/>
              <a:t>Chlorides </a:t>
            </a:r>
            <a:r>
              <a:rPr lang="en-IN" dirty="0"/>
              <a:t>is high</a:t>
            </a:r>
          </a:p>
          <a:p>
            <a:r>
              <a:rPr lang="en-IN" dirty="0" smtClean="0"/>
              <a:t>Density </a:t>
            </a:r>
            <a:r>
              <a:rPr lang="en-IN" dirty="0"/>
              <a:t>is high</a:t>
            </a:r>
          </a:p>
          <a:p>
            <a:r>
              <a:rPr lang="en-IN" dirty="0" smtClean="0"/>
              <a:t>pH </a:t>
            </a:r>
            <a:r>
              <a:rPr lang="en-IN" dirty="0"/>
              <a:t>is high</a:t>
            </a:r>
          </a:p>
          <a:p>
            <a:r>
              <a:rPr lang="en-IN" dirty="0" smtClean="0"/>
              <a:t>Sulphates </a:t>
            </a:r>
            <a:r>
              <a:rPr lang="en-IN" dirty="0"/>
              <a:t>is low</a:t>
            </a:r>
          </a:p>
          <a:p>
            <a:r>
              <a:rPr lang="en-IN" dirty="0" smtClean="0"/>
              <a:t>Alcohol </a:t>
            </a:r>
            <a:r>
              <a:rPr lang="en-IN" dirty="0"/>
              <a:t>level is low</a:t>
            </a:r>
            <a:endParaRPr lang="en-US" dirty="0"/>
          </a:p>
        </p:txBody>
      </p:sp>
      <p:sp>
        <p:nvSpPr>
          <p:cNvPr id="5" name="Footer Placeholder 4"/>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3945787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522" y="3070412"/>
            <a:ext cx="8596668" cy="1320800"/>
          </a:xfrm>
        </p:spPr>
        <p:txBody>
          <a:bodyPr/>
          <a:lstStyle/>
          <a:p>
            <a:r>
              <a:rPr lang="en-US" dirty="0" smtClean="0"/>
              <a:t>Thankyou!</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668779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666" y="3533104"/>
            <a:ext cx="8596668" cy="1320800"/>
          </a:xfrm>
        </p:spPr>
        <p:txBody>
          <a:bodyPr>
            <a:normAutofit/>
          </a:bodyPr>
          <a:lstStyle/>
          <a:p>
            <a:r>
              <a:rPr lang="en-US" u="sng" dirty="0" smtClean="0"/>
              <a:t>Business </a:t>
            </a:r>
            <a:r>
              <a:rPr lang="en-US" u="sng" dirty="0"/>
              <a:t>questions identified </a:t>
            </a:r>
            <a:r>
              <a:rPr lang="en-US" dirty="0"/>
              <a:t/>
            </a:r>
            <a:br>
              <a:rPr lang="en-US" dirty="0"/>
            </a:b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52144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t>
            </a:r>
            <a:r>
              <a:rPr lang="en-US" u="sng" dirty="0"/>
              <a:t>Question 1 </a:t>
            </a:r>
          </a:p>
        </p:txBody>
      </p:sp>
      <p:sp>
        <p:nvSpPr>
          <p:cNvPr id="3" name="Content Placeholder 2"/>
          <p:cNvSpPr>
            <a:spLocks noGrp="1"/>
          </p:cNvSpPr>
          <p:nvPr>
            <p:ph idx="1"/>
          </p:nvPr>
        </p:nvSpPr>
        <p:spPr/>
        <p:txBody>
          <a:bodyPr/>
          <a:lstStyle/>
          <a:p>
            <a:r>
              <a:rPr lang="en-US" dirty="0" smtClean="0"/>
              <a:t>What </a:t>
            </a:r>
            <a:r>
              <a:rPr lang="en-US" dirty="0" smtClean="0"/>
              <a:t>are the </a:t>
            </a:r>
            <a:r>
              <a:rPr lang="en-US" dirty="0" smtClean="0"/>
              <a:t>variable characteristics and observations(Univariate Analysis)</a:t>
            </a:r>
            <a:r>
              <a:rPr lang="en-US" dirty="0" smtClean="0"/>
              <a:t>.</a:t>
            </a:r>
            <a:endParaRPr lang="en-US" dirty="0"/>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213920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Approach</a:t>
            </a:r>
            <a:r>
              <a:rPr lang="en-US" dirty="0" smtClean="0"/>
              <a:t> </a:t>
            </a:r>
            <a:endParaRPr lang="en-US" dirty="0"/>
          </a:p>
        </p:txBody>
      </p:sp>
      <p:sp>
        <p:nvSpPr>
          <p:cNvPr id="3" name="Content Placeholder 2"/>
          <p:cNvSpPr>
            <a:spLocks noGrp="1"/>
          </p:cNvSpPr>
          <p:nvPr>
            <p:ph idx="1"/>
          </p:nvPr>
        </p:nvSpPr>
        <p:spPr/>
        <p:txBody>
          <a:bodyPr/>
          <a:lstStyle/>
          <a:p>
            <a:r>
              <a:rPr lang="en-US" dirty="0" smtClean="0"/>
              <a:t>First we have cleaned the raw data and got some information about the same.</a:t>
            </a:r>
          </a:p>
          <a:p>
            <a:r>
              <a:rPr lang="en-US" dirty="0" smtClean="0"/>
              <a:t>Then we plotted histograms for each variable to get idea about its distribution and skewness.</a:t>
            </a:r>
          </a:p>
          <a:p>
            <a:r>
              <a:rPr lang="en-US" dirty="0" smtClean="0"/>
              <a:t>We had a tight observation on the outliers to observe the data better.</a:t>
            </a:r>
          </a:p>
        </p:txBody>
      </p:sp>
      <p:sp>
        <p:nvSpPr>
          <p:cNvPr id="4" name="Footer Placeholder 3"/>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370130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77235"/>
            <a:ext cx="8596668" cy="1320800"/>
          </a:xfrm>
        </p:spPr>
        <p:txBody>
          <a:bodyPr/>
          <a:lstStyle/>
          <a:p>
            <a:r>
              <a:rPr lang="en-US" u="sng" dirty="0"/>
              <a:t>Findings &amp; Visualizations </a:t>
            </a:r>
            <a:endParaRPr lang="en-US" dirty="0"/>
          </a:p>
        </p:txBody>
      </p:sp>
      <p:sp>
        <p:nvSpPr>
          <p:cNvPr id="3" name="Footer Placeholder 2"/>
          <p:cNvSpPr>
            <a:spLocks noGrp="1"/>
          </p:cNvSpPr>
          <p:nvPr>
            <p:ph type="ftr" sz="quarter" idx="11"/>
          </p:nvPr>
        </p:nvSpPr>
        <p:spPr/>
        <p:txBody>
          <a:bodyPr/>
          <a:lstStyle/>
          <a:p>
            <a:r>
              <a:rPr lang="en-IN" smtClean="0"/>
              <a:t>AT&amp;T Proprietary (Internal Use Only)</a:t>
            </a:r>
            <a:endParaRPr lang="en-US"/>
          </a:p>
        </p:txBody>
      </p:sp>
    </p:spTree>
    <p:extLst>
      <p:ext uri="{BB962C8B-B14F-4D97-AF65-F5344CB8AC3E}">
        <p14:creationId xmlns:p14="http://schemas.microsoft.com/office/powerpoint/2010/main" val="33793105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2885</TotalTime>
  <Words>1958</Words>
  <Application>Microsoft Office PowerPoint</Application>
  <PresentationFormat>Widescreen</PresentationFormat>
  <Paragraphs>194</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Trebuchet MS</vt:lpstr>
      <vt:lpstr>Wingdings 3</vt:lpstr>
      <vt:lpstr>Facet</vt:lpstr>
      <vt:lpstr>Data Science Project</vt:lpstr>
      <vt:lpstr>Personal Information</vt:lpstr>
      <vt:lpstr>Domain: Food &amp; Beverages   Topic of project: Wine Quality Data</vt:lpstr>
      <vt:lpstr>Introduction  </vt:lpstr>
      <vt:lpstr>Dataset description  </vt:lpstr>
      <vt:lpstr>Business questions identified  </vt:lpstr>
      <vt:lpstr>  Question 1 </vt:lpstr>
      <vt:lpstr>Approach </vt:lpstr>
      <vt:lpstr>Findings &amp; Visualizations </vt:lpstr>
      <vt:lpstr>Fixed acidity distribution</vt:lpstr>
      <vt:lpstr>Volatile acidity distribution</vt:lpstr>
      <vt:lpstr>citric acid distribution</vt:lpstr>
      <vt:lpstr>Residual sugar distribution</vt:lpstr>
      <vt:lpstr>Chlorides distribution</vt:lpstr>
      <vt:lpstr>Free sulfur dioxide distribution</vt:lpstr>
      <vt:lpstr>Total sulfur dioxide distribution</vt:lpstr>
      <vt:lpstr>Density distribution</vt:lpstr>
      <vt:lpstr>pH distribution</vt:lpstr>
      <vt:lpstr>Sulphates distribution</vt:lpstr>
      <vt:lpstr>Alcohol distribution</vt:lpstr>
      <vt:lpstr>  Question 2 </vt:lpstr>
      <vt:lpstr>Approach </vt:lpstr>
      <vt:lpstr>Findings &amp; Visualizations </vt:lpstr>
      <vt:lpstr>Bivariate Analysis(Scatter Mattrix) </vt:lpstr>
      <vt:lpstr>Bivariate Analysis(Heatmap)</vt:lpstr>
      <vt:lpstr>  Question 3 </vt:lpstr>
      <vt:lpstr>Approach </vt:lpstr>
      <vt:lpstr>Findings &amp; Visualizations </vt:lpstr>
      <vt:lpstr>Distribution of wine quality</vt:lpstr>
      <vt:lpstr>Distribution of Categorized wine Quality</vt:lpstr>
      <vt:lpstr>  Question 4 </vt:lpstr>
      <vt:lpstr>Approach </vt:lpstr>
      <vt:lpstr>Findings &amp; Visualizations </vt:lpstr>
      <vt:lpstr>Fixed acidity VS Quality</vt:lpstr>
      <vt:lpstr>Volatile acidity VS Quality</vt:lpstr>
      <vt:lpstr>Citric acid VS Quality</vt:lpstr>
      <vt:lpstr>Residual sugar VS Quality</vt:lpstr>
      <vt:lpstr>Chlorides VS Quality</vt:lpstr>
      <vt:lpstr>Free sulfur dioxide VS Quality</vt:lpstr>
      <vt:lpstr>Total sulfur dioxide</vt:lpstr>
      <vt:lpstr>Density VS Quality</vt:lpstr>
      <vt:lpstr>pH VS Quality</vt:lpstr>
      <vt:lpstr>Sulfates VS Quality</vt:lpstr>
      <vt:lpstr>Alcohol VS Quality</vt:lpstr>
      <vt:lpstr>  Question 5 </vt:lpstr>
      <vt:lpstr>Approach </vt:lpstr>
      <vt:lpstr>Findings</vt:lpstr>
      <vt:lpstr>Good Wine Characteristics</vt:lpstr>
      <vt:lpstr>  Question 6</vt:lpstr>
      <vt:lpstr>Approach </vt:lpstr>
      <vt:lpstr>Findings</vt:lpstr>
      <vt:lpstr>Bad Wine Characteristics</vt:lpstr>
      <vt:lpstr>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dc:title>
  <dc:creator>Satendra Kumar</dc:creator>
  <cp:lastModifiedBy>Satendra Kumar</cp:lastModifiedBy>
  <cp:revision>24</cp:revision>
  <dcterms:created xsi:type="dcterms:W3CDTF">2019-06-19T11:51:14Z</dcterms:created>
  <dcterms:modified xsi:type="dcterms:W3CDTF">2019-06-27T10:14:23Z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LPManualFileClassification">
    <vt:lpwstr>{1A067545-A4E2-4FA1-8094-0D7902669705}</vt:lpwstr>
  </property>
  <property fmtid="{D5CDD505-2E9C-101B-9397-08002B2CF9AE}" pid="3" name="DLPManualFileClassificationLastModifiedBy">
    <vt:lpwstr>ATT\SK00500469</vt:lpwstr>
  </property>
  <property fmtid="{D5CDD505-2E9C-101B-9397-08002B2CF9AE}" pid="4" name="DLPManualFileClassificationLastModificationDate">
    <vt:lpwstr>1560967473</vt:lpwstr>
  </property>
  <property fmtid="{D5CDD505-2E9C-101B-9397-08002B2CF9AE}" pid="5" name="DLPManualFileClassificationVersion">
    <vt:lpwstr>11.1.0.61</vt:lpwstr>
  </property>
  <property fmtid="{D5CDD505-2E9C-101B-9397-08002B2CF9AE}" pid="6" name="Data_Classification">
    <vt:lpwstr>AT&amp;T Proprietary (Internal Use Only)</vt:lpwstr>
  </property>
</Properties>
</file>